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-113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56853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8" name="Google Shape;2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4" name="Google Shape;2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1" name="Google Shape;22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2" name="Google Shape;23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827087" y="1268412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US" sz="4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Летец Христо Топракчиев</a:t>
            </a: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5859462" y="5876925"/>
            <a:ext cx="3167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Изготвено от учениците от Ученическия съвет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r="73893" b="50000"/>
          <a:stretch/>
        </p:blipFill>
        <p:spPr>
          <a:xfrm>
            <a:off x="7308304" y="3501008"/>
            <a:ext cx="1580578" cy="2119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omic Sans MS"/>
              <a:buNone/>
            </a:pPr>
            <a:r>
              <a:rPr lang="en-US" sz="2400" b="1" i="0" u="non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В навечерието на войната българската армия разполага с едно балонно и едно аеропланно отделение. </a:t>
            </a:r>
            <a:endParaRPr/>
          </a:p>
        </p:txBody>
      </p:sp>
      <p:pic>
        <p:nvPicPr>
          <p:cNvPr id="150" name="Google Shape;150;p2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08104" y="1772816"/>
            <a:ext cx="2850000" cy="43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 descr="RaduilProdan-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1677647"/>
            <a:ext cx="4660900" cy="276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8975" y="980728"/>
            <a:ext cx="3033465" cy="1820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3" descr="RaduilProdan-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2011" y="3140969"/>
            <a:ext cx="3176334" cy="187828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3"/>
          <p:cNvSpPr txBox="1">
            <a:spLocks noGrp="1"/>
          </p:cNvSpPr>
          <p:nvPr>
            <p:ph type="body" idx="1"/>
          </p:nvPr>
        </p:nvSpPr>
        <p:spPr>
          <a:xfrm>
            <a:off x="611187" y="620712"/>
            <a:ext cx="3657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1" i="0" u="non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 5 октомври аеропланното отделение се базира край летището на днешния Свиленград. Там се разполага и щабът на Втора българска армия.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body" idx="1"/>
          </p:nvPr>
        </p:nvSpPr>
        <p:spPr>
          <a:xfrm>
            <a:off x="571500" y="857250"/>
            <a:ext cx="7500900" cy="2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omic Sans MS"/>
              <a:buNone/>
            </a:pPr>
            <a:r>
              <a:rPr lang="en-US" sz="2400" b="1" i="0" u="non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Действията на българските летци започват на 16 октомври 1912 г. с 23 самолета. </a:t>
            </a:r>
            <a:endParaRPr/>
          </a:p>
        </p:txBody>
      </p:sp>
      <p:pic>
        <p:nvPicPr>
          <p:cNvPr id="164" name="Google Shape;164;p24" descr="RaduilProdan-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736" y="2132856"/>
            <a:ext cx="4673599" cy="275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/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omic Sans MS"/>
              <a:buNone/>
            </a:pPr>
            <a:r>
              <a:rPr lang="en-US" sz="2000" b="1" i="0" u="none" strike="noStrike" cap="non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 това време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omic Sans MS"/>
              <a:buNone/>
            </a:pPr>
            <a:r>
              <a:rPr lang="en-US" sz="2000" b="1" i="0" u="none" strike="noStrike" cap="non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българската армия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omic Sans MS"/>
              <a:buNone/>
            </a:pPr>
            <a:r>
              <a:rPr lang="en-US" sz="2000" b="1" i="0" u="none" strike="noStrike" cap="non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навлиза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omic Sans MS"/>
              <a:buNone/>
            </a:pPr>
            <a:r>
              <a:rPr lang="en-US" sz="2000" b="1" i="0" u="none" strike="noStrike" cap="non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в противниковата територия.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omic Sans MS"/>
              <a:buNone/>
            </a:pPr>
            <a:r>
              <a:rPr lang="en-US" sz="2000" b="1" i="0" u="none" strike="noStrike" cap="non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Най-силната крепост в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omic Sans MS"/>
              <a:buNone/>
            </a:pPr>
            <a:r>
              <a:rPr lang="en-US" sz="2000" b="1" i="0" u="none" strike="noStrike" cap="non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Европа – Одрин, е обсадена.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omic Sans MS"/>
              <a:buNone/>
            </a:pPr>
            <a:r>
              <a:rPr lang="en-US" sz="2000" b="1" i="0" u="none" strike="noStrike" cap="non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Вътре в крепостта се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omic Sans MS"/>
              <a:buNone/>
            </a:pPr>
            <a:r>
              <a:rPr lang="en-US" sz="2000" b="1" i="0" u="none" strike="noStrike" cap="non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намира елитна турска армия,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omic Sans MS"/>
              <a:buNone/>
            </a:pPr>
            <a:r>
              <a:rPr lang="en-US" sz="2000" b="1" i="0" u="none" strike="noStrike" cap="non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ръководена от военачалника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omic Sans MS"/>
              <a:buNone/>
            </a:pPr>
            <a:r>
              <a:rPr lang="en-US" sz="2000" b="1" i="0" u="none" strike="noStrike" cap="non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Шукри паша.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0" name="Google Shape;17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548680"/>
            <a:ext cx="4000501" cy="2376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9992" y="3573016"/>
            <a:ext cx="4319587" cy="2011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>
            <a:spLocks noGrp="1"/>
          </p:cNvSpPr>
          <p:nvPr>
            <p:ph type="body" idx="1"/>
          </p:nvPr>
        </p:nvSpPr>
        <p:spPr>
          <a:xfrm>
            <a:off x="611187" y="836612"/>
            <a:ext cx="4176600" cy="3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US" sz="2400" b="1" i="0" u="non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През цялата война българската авиация участва активно в бойните действия. Разузнава противника, прави първите в света аероснимки на военни обекти, хвърля бомби и агитационни материали. </a:t>
            </a:r>
            <a:endParaRPr/>
          </a:p>
        </p:txBody>
      </p:sp>
      <p:pic>
        <p:nvPicPr>
          <p:cNvPr id="177" name="Google Shape;17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4008" y="3744687"/>
            <a:ext cx="3340100" cy="20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31780" y="1124744"/>
            <a:ext cx="3340100" cy="215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title"/>
          </p:nvPr>
        </p:nvSpPr>
        <p:spPr>
          <a:xfrm>
            <a:off x="642937" y="35718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omic Sans MS"/>
              <a:buNone/>
            </a:pPr>
            <a:r>
              <a:rPr lang="en-US" sz="2700" b="1" i="0" u="non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Звезден миг на българските авиатори</a:t>
            </a:r>
            <a:r>
              <a:rPr lang="en-US" sz="40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body" idx="1"/>
          </p:nvPr>
        </p:nvSpPr>
        <p:spPr>
          <a:xfrm>
            <a:off x="395287" y="1628775"/>
            <a:ext cx="3657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	16 октомври 1912 година  българската армия за първи път в света използва самолет за атака на вражески обект . Датата се чества като Ден на българските военновъздушни сили.</a:t>
            </a:r>
            <a:endParaRPr/>
          </a:p>
        </p:txBody>
      </p:sp>
      <p:pic>
        <p:nvPicPr>
          <p:cNvPr id="185" name="Google Shape;18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4048" y="1340768"/>
            <a:ext cx="3657600" cy="2398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7" descr="RaduilProdan-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936" y="4197562"/>
            <a:ext cx="334010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>
            <a:spLocks noGrp="1"/>
          </p:cNvSpPr>
          <p:nvPr>
            <p:ph type="body" idx="1"/>
          </p:nvPr>
        </p:nvSpPr>
        <p:spPr>
          <a:xfrm>
            <a:off x="539750" y="528637"/>
            <a:ext cx="3657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0" i="0" u="non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 16 октомври Радул Милков, извършва заедно с наблюдателя Продан Таракчиев първия боен полет в историята на българската авиация.</a:t>
            </a:r>
            <a:endParaRPr/>
          </a:p>
        </p:txBody>
      </p:sp>
      <p:pic>
        <p:nvPicPr>
          <p:cNvPr id="192" name="Google Shape;19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3968" y="2420888"/>
            <a:ext cx="4104456" cy="3180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9112" y="2924175"/>
            <a:ext cx="5748337" cy="269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9"/>
          <p:cNvSpPr txBox="1"/>
          <p:nvPr/>
        </p:nvSpPr>
        <p:spPr>
          <a:xfrm>
            <a:off x="250825" y="981075"/>
            <a:ext cx="8218500" cy="15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omic Sans MS"/>
              <a:buNone/>
            </a:pPr>
            <a:r>
              <a:rPr lang="en-US" sz="2400" b="0" i="0" u="none" strike="noStrike" cap="non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 17.10.1912 г. поручик Христо Топракчиев и руският летец Т. Ефимов поотделно летят с аероплани „Блерио“ и за първи път във военната история пръскат позиви над противника.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/>
        </p:nvSpPr>
        <p:spPr>
          <a:xfrm>
            <a:off x="485775" y="339725"/>
            <a:ext cx="82296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omic Sans MS"/>
              <a:buNone/>
            </a:pPr>
            <a:r>
              <a:rPr lang="en-US" sz="2700" b="1" i="0" u="none" strike="noStrike" cap="non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Първа жертва в българската авиация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0"/>
          <p:cNvSpPr txBox="1"/>
          <p:nvPr/>
        </p:nvSpPr>
        <p:spPr>
          <a:xfrm>
            <a:off x="423862" y="1042987"/>
            <a:ext cx="8229600" cy="21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0" i="0" u="none" strike="noStrike" cap="non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19 Октомври 1912 – по време на боен полет самолетът „Блерио” на поручик Топракчиев се запалва – той става първата и единствена жертва на българската авиация във войната.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1792" y="2924945"/>
            <a:ext cx="5660963" cy="3546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/>
          <p:nvPr/>
        </p:nvSpPr>
        <p:spPr>
          <a:xfrm>
            <a:off x="4356100" y="1600200"/>
            <a:ext cx="4176600" cy="30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B3B3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0" i="0" u="none" strike="noStrike" cap="non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В градския парк на гр. Свиленград се извисява негов паметник в цял ръст.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836712"/>
            <a:ext cx="3840427" cy="3312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body" idx="4294967295"/>
          </p:nvPr>
        </p:nvSpPr>
        <p:spPr>
          <a:xfrm>
            <a:off x="0" y="1773237"/>
            <a:ext cx="3754500" cy="26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Роден е на 16 декември 1887 г. в град Сливен. Произхожда от революционен род. Завършва Военното училище в София. </a:t>
            </a:r>
            <a:endParaRPr/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1919" y="2636912"/>
            <a:ext cx="4536505" cy="302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/>
          <p:nvPr/>
        </p:nvSpPr>
        <p:spPr>
          <a:xfrm>
            <a:off x="500062" y="785812"/>
            <a:ext cx="7467600" cy="3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Noto Sans"/>
              <a:buChar char="⮚"/>
            </a:pPr>
            <a:r>
              <a:rPr lang="en-US" sz="2400" b="0" i="0" u="none" strike="noStrike" cap="non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В Сливен АЕРОКЛУБ  носи неговото име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Noto Sans"/>
              <a:buChar char="⮚"/>
            </a:pPr>
            <a:r>
              <a:rPr lang="en-US" sz="2400" b="0" i="0" u="none" strike="noStrike" cap="non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Копие на легендарния самолет  в естествена големина – възстановка по снимки, изработка на клуб “Авиореликви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17" name="Google Shape;21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129" y="2596259"/>
            <a:ext cx="3096344" cy="227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2" descr="Albatros-new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33834" y="3879191"/>
            <a:ext cx="4657681" cy="275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/>
          <p:nvPr/>
        </p:nvSpPr>
        <p:spPr>
          <a:xfrm>
            <a:off x="714375" y="571500"/>
            <a:ext cx="7529400" cy="27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Noto Sans"/>
              <a:buChar char="⮚"/>
            </a:pPr>
            <a:r>
              <a:rPr lang="en-US" sz="2400" b="0" i="0" u="none" strike="noStrike" cap="non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През 2005 г. една улица в софийския район Искър е кръстена на летеца Христо Топракчиев.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Noto Sans"/>
              <a:buChar char="⮚"/>
            </a:pPr>
            <a:r>
              <a:rPr lang="en-US" sz="2400" b="0" i="0" u="none" strike="noStrike" cap="non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В град Божурище училище носи неговото име.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24" name="Google Shape;22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872" y="2477727"/>
            <a:ext cx="3816424" cy="4017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>
            <a:spLocks noGrp="1"/>
          </p:cNvSpPr>
          <p:nvPr>
            <p:ph type="title"/>
          </p:nvPr>
        </p:nvSpPr>
        <p:spPr>
          <a:xfrm>
            <a:off x="468312" y="1989137"/>
            <a:ext cx="8229600" cy="18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Следват няколко забавни игри ☺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4657" y="1556792"/>
            <a:ext cx="5294686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Благодарим за вниманието!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body" idx="4294967295"/>
          </p:nvPr>
        </p:nvSpPr>
        <p:spPr>
          <a:xfrm>
            <a:off x="3775075" y="1557337"/>
            <a:ext cx="41052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През 1912 г. избухва Балканската война. Българското Министерство на войната решава  да използва аероплани.</a:t>
            </a:r>
            <a:endParaRPr/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5656" y="1624608"/>
            <a:ext cx="1839900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3928" y="4005064"/>
            <a:ext cx="2514600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body" idx="4294967295"/>
          </p:nvPr>
        </p:nvSpPr>
        <p:spPr>
          <a:xfrm>
            <a:off x="5076825" y="1773237"/>
            <a:ext cx="3363900" cy="2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9100" marR="0" lvl="0" indent="-3825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omic Sans MS"/>
              <a:buNone/>
            </a:pPr>
            <a:r>
              <a:rPr lang="en-US" sz="2000" b="1" i="0" u="non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Обявен е конкурс за набиране на летци и техници за бъдещите български бойни самолети. </a:t>
            </a:r>
            <a:endParaRPr/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5" name="Google Shape;10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4343" y="2780928"/>
            <a:ext cx="3305356" cy="2034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731837" y="476250"/>
            <a:ext cx="7859700" cy="18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omic Sans MS"/>
              <a:buChar char="•"/>
            </a:pPr>
            <a:r>
              <a:rPr lang="en-US" sz="2000" b="1" i="0" u="non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 изпитите се явяват няколко десетки млади и способни офицери. От тях Генералният щаб класира по бал 17 души, които да се подготвят в чужбина.Сред класираните е и Христо Топракчиев.</a:t>
            </a:r>
            <a:endParaRPr/>
          </a:p>
        </p:txBody>
      </p:sp>
      <p:pic>
        <p:nvPicPr>
          <p:cNvPr id="111" name="Google Shape;11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84" y="1844824"/>
            <a:ext cx="1584176" cy="2411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27884" y="1844824"/>
            <a:ext cx="1584176" cy="2411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34375" y="1941344"/>
            <a:ext cx="1562100" cy="221803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/>
        </p:nvSpPr>
        <p:spPr>
          <a:xfrm>
            <a:off x="6372225" y="4427537"/>
            <a:ext cx="20700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Comic Sans MS"/>
              <a:buNone/>
            </a:pPr>
            <a:r>
              <a:rPr lang="en-US" sz="1600" b="1" i="0" u="none" strike="noStrike" cap="non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Продан Таракчиев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3186112" y="4437062"/>
            <a:ext cx="22686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Comic Sans MS"/>
              <a:buNone/>
            </a:pPr>
            <a:r>
              <a:rPr lang="en-US" sz="1600" b="1" i="0" u="none" strike="noStrike" cap="non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Христо Топракчиев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971550" y="5424487"/>
            <a:ext cx="18717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768350" y="4437062"/>
            <a:ext cx="16431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Comic Sans MS"/>
              <a:buNone/>
            </a:pPr>
            <a:r>
              <a:rPr lang="en-US" sz="1600" b="1" i="0" u="none" strike="noStrike" cap="non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Радул Милков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/>
        </p:nvSpPr>
        <p:spPr>
          <a:xfrm>
            <a:off x="539750" y="260350"/>
            <a:ext cx="4022700" cy="2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9100" marR="0" lvl="0" indent="-382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omic Sans MS"/>
              <a:buNone/>
            </a:pPr>
            <a:r>
              <a:rPr lang="en-US" sz="2400" b="1" i="0" u="none" strike="noStrike" cap="non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	Христо Топракчиев заедно със Симеон Петров първи  в света разработват специална методика за кацане със спрял двигател</a:t>
            </a:r>
            <a:r>
              <a:rPr lang="en-US" sz="2400" b="0" i="0" u="none" strike="noStrike" cap="non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6056" y="1822376"/>
            <a:ext cx="3009900" cy="15240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124" name="Google Shape;124;p18"/>
          <p:cNvSpPr txBox="1"/>
          <p:nvPr/>
        </p:nvSpPr>
        <p:spPr>
          <a:xfrm>
            <a:off x="4211637" y="3906837"/>
            <a:ext cx="45720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19100" marR="0" lvl="0" indent="-382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omic Sans MS"/>
              <a:buNone/>
            </a:pPr>
            <a:r>
              <a:rPr lang="en-US" sz="2000" b="1" i="0" u="none" strike="noStrike" cap="non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Тя влиза в програмата на Луи Блерио за обучение на пилоти.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0996" y="2563238"/>
            <a:ext cx="1771650" cy="258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/>
        </p:nvSpPr>
        <p:spPr>
          <a:xfrm>
            <a:off x="428625" y="1214437"/>
            <a:ext cx="3657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19100" marR="0" lvl="0" indent="-382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omic Sans MS"/>
              <a:buNone/>
            </a:pPr>
            <a:r>
              <a:rPr lang="en-US" sz="2400" b="1" i="0" u="none" strike="noStrike" cap="non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	Групата български пилоти и механици от училището на Луи Блерио е първата, завършила успешно обучението си.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1" name="Google Shape;13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4048" y="764704"/>
            <a:ext cx="2520950" cy="40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4267200" y="1600200"/>
            <a:ext cx="3657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19100" marR="0" lvl="0" indent="-3190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9100" marR="0" lvl="0" indent="-319087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9100" marR="0" lvl="0" indent="-319087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9100" marR="0" lvl="0" indent="-319087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9100" marR="0" lvl="0" indent="-319087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9100" marR="0" lvl="0" indent="-319087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9100" marR="0" lvl="0" indent="-319087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9100" marR="0" lvl="0" indent="-319087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9100" marR="0" lvl="0" indent="-319087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9100" marR="0" lvl="0" indent="-319087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9100" marR="0" lvl="0" indent="-319087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9100" marR="0" lvl="0" indent="-319087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9100" marR="0" lvl="0" indent="-319087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9100" marR="0" lvl="0" indent="-319087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9100" marR="0" lvl="0" indent="-319087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9100" marR="0" lvl="0" indent="-319087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9100" marR="0" lvl="0" indent="-319087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9100" marR="0" lvl="0" indent="-319087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9100" marR="0" lvl="0" indent="-319087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9100" marR="0" lvl="0" indent="-319087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9100" marR="0" lvl="0" indent="-319087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9100" marR="0" lvl="0" indent="-28733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"/>
              <a:buNone/>
            </a:pPr>
            <a:endParaRPr sz="1500" b="1" i="0" u="non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19100" marR="0" lvl="0" indent="-3825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Comic Sans MS"/>
              <a:buNone/>
            </a:pPr>
            <a:r>
              <a:rPr lang="en-US" sz="1500" b="1" i="0" u="non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Отгоре надолу – поручиците С. Петров, Н.Богданов, С. Калинов и Х. Топракчиев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body" idx="1"/>
          </p:nvPr>
        </p:nvSpPr>
        <p:spPr>
          <a:xfrm>
            <a:off x="5076825" y="1196975"/>
            <a:ext cx="3167100" cy="21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omic Sans MS"/>
              <a:buChar char="•"/>
            </a:pPr>
            <a:r>
              <a:rPr lang="en-US" sz="2400" b="1" i="0" u="non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През август 1912 г. Христо Топракчиев е назначен за командир на  първото Аеропланно отделение.</a:t>
            </a:r>
            <a:endParaRPr/>
          </a:p>
        </p:txBody>
      </p:sp>
      <p:pic>
        <p:nvPicPr>
          <p:cNvPr id="138" name="Google Shape;138;p20"/>
          <p:cNvPicPr preferRelativeResize="0"/>
          <p:nvPr/>
        </p:nvPicPr>
        <p:blipFill rotWithShape="1">
          <a:blip r:embed="rId3">
            <a:alphaModFix/>
          </a:blip>
          <a:srcRect r="-583" b="1748"/>
          <a:stretch/>
        </p:blipFill>
        <p:spPr>
          <a:xfrm>
            <a:off x="1116012" y="1196975"/>
            <a:ext cx="3455987" cy="343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611187" y="836612"/>
            <a:ext cx="3657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19100" marR="0" lvl="0" indent="-38258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Comic Sans MS"/>
              <a:buNone/>
            </a:pPr>
            <a:r>
              <a:rPr lang="en-US" sz="2200" b="1" i="0" u="non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 	 3 октомври 1912 г. България и нейните съюзници (Сърбия, Гърция и Черна гора) обявяват война на Османската империя Целта на войната е да освободи останалите Българи под Турско робство. За броени дни българската армия достига и обсажда непревземаемата Одринска крепост. </a:t>
            </a:r>
            <a:r>
              <a:rPr lang="en-US" sz="2700" b="0" i="0" u="none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44" name="Google Shape;14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6056" y="764704"/>
            <a:ext cx="3000033" cy="396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Презентация на цял екран (4:3)</PresentationFormat>
  <Paragraphs>65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23</vt:i4>
      </vt:variant>
    </vt:vector>
  </HeadingPairs>
  <TitlesOfParts>
    <vt:vector size="24" baseType="lpstr">
      <vt:lpstr>Diseño predeterminado</vt:lpstr>
      <vt:lpstr>Летец Христо Топракчиев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В навечерието на войната българската армия разполага с едно балонно и едно аеропланно отделение.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Звезден миг на българските авиатори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Следват няколко забавни игри ☺</vt:lpstr>
      <vt:lpstr>Благодарим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Летец Христо Топракчиев</dc:title>
  <dc:creator>Admin</dc:creator>
  <cp:lastModifiedBy>Admin</cp:lastModifiedBy>
  <cp:revision>1</cp:revision>
  <dcterms:modified xsi:type="dcterms:W3CDTF">2022-11-09T18:21:36Z</dcterms:modified>
</cp:coreProperties>
</file>